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588" r:id="rId2"/>
  </p:sldIdLst>
  <p:sldSz cx="9144000" cy="5143500" type="screen16x9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7EEF5"/>
          </a:solidFill>
        </a:fill>
      </a:tcStyle>
    </a:wholeTbl>
    <a:band1H>
      <a:tcStyle>
        <a:tcBdr/>
        <a:fill>
          <a:solidFill>
            <a:srgbClr val="CCDBEB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CDBEB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58DC7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58DC7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058DC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058DC7"/>
          </a:solidFill>
        </a:fill>
      </a:tcStyle>
    </a:firstRow>
  </a:tblStyle>
  <a:tblStyle styleId="{ED083AE6-46FA-4A59-8FB0-9F97EB10719F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EDEF00"/>
          </a:solidFill>
        </a:fill>
      </a:tcStyle>
    </a:band1H>
    <a:band1V>
      <a:tcStyle>
        <a:tcBdr/>
        <a:fill>
          <a:solidFill>
            <a:srgbClr val="EDEF00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25402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5940675A-B579-460E-94D1-54222C63F5D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1809606741652E-2"/>
          <c:y val="8.3799088607196773E-2"/>
          <c:w val="0.89464129483814525"/>
          <c:h val="0.8003783902012248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DC-403B-A02D-6C3571907297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DC-403B-A02D-6C3571907297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1DC-403B-A02D-6C357190729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Hoja9!$A$10:$A$12</c:f>
              <c:strCache>
                <c:ptCount val="3"/>
                <c:pt idx="0">
                  <c:v>ABRIL </c:v>
                </c:pt>
                <c:pt idx="1">
                  <c:v>MAYO </c:v>
                </c:pt>
                <c:pt idx="2">
                  <c:v>JUNIO</c:v>
                </c:pt>
              </c:strCache>
            </c:strRef>
          </c:cat>
          <c:val>
            <c:numRef>
              <c:f>Hoja9!$B$10:$B$12</c:f>
              <c:numCache>
                <c:formatCode>General</c:formatCode>
                <c:ptCount val="3"/>
                <c:pt idx="0">
                  <c:v>37</c:v>
                </c:pt>
                <c:pt idx="1">
                  <c:v>55</c:v>
                </c:pt>
                <c:pt idx="2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DC-403B-A02D-6C35719072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81165888"/>
        <c:axId val="1181157248"/>
      </c:barChart>
      <c:catAx>
        <c:axId val="118116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81157248"/>
        <c:crosses val="autoZero"/>
        <c:auto val="1"/>
        <c:lblAlgn val="ctr"/>
        <c:lblOffset val="100"/>
        <c:noMultiLvlLbl val="0"/>
      </c:catAx>
      <c:valAx>
        <c:axId val="1181157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b="1" dirty="0"/>
                  <a:t>No.</a:t>
                </a:r>
                <a:r>
                  <a:rPr lang="es-CO" b="1" baseline="0" dirty="0"/>
                  <a:t> PQRSD</a:t>
                </a:r>
                <a:endParaRPr lang="es-CO" b="1" dirty="0"/>
              </a:p>
            </c:rich>
          </c:tx>
          <c:layout>
            <c:manualLayout>
              <c:xMode val="edge"/>
              <c:yMode val="edge"/>
              <c:x val="0"/>
              <c:y val="0.2380477989745848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81165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>
            <a:extLst>
              <a:ext uri="{FF2B5EF4-FFF2-40B4-BE49-F238E27FC236}">
                <a16:creationId xmlns:a16="http://schemas.microsoft.com/office/drawing/2014/main" id="{44D19839-CC52-C044-547F-0608DA9012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295" y="685800"/>
            <a:ext cx="6096076" cy="3429000"/>
          </a:xfrm>
          <a:prstGeom prst="rect">
            <a:avLst/>
          </a:prstGeom>
          <a:noFill/>
          <a:ln w="9528" cap="flat">
            <a:solidFill>
              <a:srgbClr val="000000"/>
            </a:solidFill>
            <a:prstDash val="solid"/>
            <a:round/>
          </a:ln>
        </p:spPr>
      </p:sp>
      <p:sp>
        <p:nvSpPr>
          <p:cNvPr id="3" name="Google Shape;4;n">
            <a:extLst>
              <a:ext uri="{FF2B5EF4-FFF2-40B4-BE49-F238E27FC236}">
                <a16:creationId xmlns:a16="http://schemas.microsoft.com/office/drawing/2014/main" id="{9E54065E-F1A3-5FC9-47D1-A19FF56566C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t" anchorCtr="0" compatLnSpc="1">
            <a:noAutofit/>
          </a:bodyPr>
          <a:lstStyle/>
          <a:p>
            <a:pPr lvl="0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2087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98451" algn="l" defTabSz="914400" rtl="0" fontAlgn="auto" hangingPunct="1">
      <a:lnSpc>
        <a:spcPct val="100000"/>
      </a:lnSpc>
      <a:spcBef>
        <a:spcPts val="0"/>
      </a:spcBef>
      <a:spcAft>
        <a:spcPts val="0"/>
      </a:spcAft>
      <a:buClr>
        <a:srgbClr val="000000"/>
      </a:buClr>
      <a:buSzPts val="1100"/>
      <a:buFont typeface="Arial"/>
      <a:buChar char="●"/>
      <a:tabLst/>
      <a:defRPr lang="es-CO" sz="1100" b="0" i="0" u="none" strike="noStrike" kern="0" cap="none" spc="0" baseline="0">
        <a:solidFill>
          <a:srgbClr val="000000"/>
        </a:solidFill>
        <a:uFillTx/>
        <a:latin typeface="Arial"/>
        <a:ea typeface="Arial"/>
        <a:cs typeface="Arial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9;p29">
            <a:extLst>
              <a:ext uri="{FF2B5EF4-FFF2-40B4-BE49-F238E27FC236}">
                <a16:creationId xmlns:a16="http://schemas.microsoft.com/office/drawing/2014/main" id="{7423EE1B-A8EE-0342-B83F-F9E91403BD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4903AD-6F21-45AB-9362-4E9FCE77AB3E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236168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3;p34">
            <a:extLst>
              <a:ext uri="{FF2B5EF4-FFF2-40B4-BE49-F238E27FC236}">
                <a16:creationId xmlns:a16="http://schemas.microsoft.com/office/drawing/2014/main" id="{E4D1E823-EFD4-89F4-1E5B-E5DFE0E28AE8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5815017" y="0"/>
            <a:ext cx="3329101" cy="5143499"/>
          </a:xfrm>
        </p:spPr>
        <p:txBody>
          <a:bodyPr/>
          <a:lstStyle>
            <a:lvl1pPr>
              <a:defRPr lang="es-MX"/>
            </a:lvl1pPr>
          </a:lstStyle>
          <a:p>
            <a:pPr lvl="0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714797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5;p35">
            <a:extLst>
              <a:ext uri="{FF2B5EF4-FFF2-40B4-BE49-F238E27FC236}">
                <a16:creationId xmlns:a16="http://schemas.microsoft.com/office/drawing/2014/main" id="{31F1A4EA-83A4-0A9D-45BB-9E16E5D5CC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3000" y="841769"/>
            <a:ext cx="6858000" cy="1790696"/>
          </a:xfrm>
        </p:spPr>
        <p:txBody>
          <a:bodyPr anchorCtr="1"/>
          <a:lstStyle>
            <a:lvl1pPr algn="ctr">
              <a:defRPr sz="4500"/>
            </a:lvl1pPr>
          </a:lstStyle>
          <a:p>
            <a:pPr lvl="0"/>
            <a:endParaRPr lang="es-CO"/>
          </a:p>
        </p:txBody>
      </p:sp>
      <p:sp>
        <p:nvSpPr>
          <p:cNvPr id="3" name="Google Shape;146;p35">
            <a:extLst>
              <a:ext uri="{FF2B5EF4-FFF2-40B4-BE49-F238E27FC236}">
                <a16:creationId xmlns:a16="http://schemas.microsoft.com/office/drawing/2014/main" id="{D5FB1014-DDDC-2A81-ADA1-AA9F413556EA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143000" y="2701530"/>
            <a:ext cx="6858000" cy="1241700"/>
          </a:xfrm>
        </p:spPr>
        <p:txBody>
          <a:bodyPr anchorCtr="1"/>
          <a:lstStyle>
            <a:lvl1pPr algn="ctr">
              <a:defRPr sz="1800"/>
            </a:lvl1pPr>
          </a:lstStyle>
          <a:p>
            <a:pPr lvl="0"/>
            <a:endParaRPr lang="es-CO"/>
          </a:p>
        </p:txBody>
      </p:sp>
      <p:sp>
        <p:nvSpPr>
          <p:cNvPr id="4" name="Google Shape;147;p35">
            <a:extLst>
              <a:ext uri="{FF2B5EF4-FFF2-40B4-BE49-F238E27FC236}">
                <a16:creationId xmlns:a16="http://schemas.microsoft.com/office/drawing/2014/main" id="{04B1611E-A38B-9373-2C81-2826D4D08DCC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CO" sz="14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s-CO"/>
          </a:p>
        </p:txBody>
      </p:sp>
      <p:sp>
        <p:nvSpPr>
          <p:cNvPr id="5" name="Google Shape;148;p35">
            <a:extLst>
              <a:ext uri="{FF2B5EF4-FFF2-40B4-BE49-F238E27FC236}">
                <a16:creationId xmlns:a16="http://schemas.microsoft.com/office/drawing/2014/main" id="{E1CAD380-3737-70B0-7280-A9A55B805CB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CO" sz="14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s-CO"/>
          </a:p>
        </p:txBody>
      </p:sp>
      <p:sp>
        <p:nvSpPr>
          <p:cNvPr id="6" name="Google Shape;149;p35">
            <a:extLst>
              <a:ext uri="{FF2B5EF4-FFF2-40B4-BE49-F238E27FC236}">
                <a16:creationId xmlns:a16="http://schemas.microsoft.com/office/drawing/2014/main" id="{637EA61F-FBEA-39F8-8E57-AF35EA9672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7A3D86-59A3-4449-8944-85C848BED772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758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(26 10 22)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5;p37">
            <a:extLst>
              <a:ext uri="{FF2B5EF4-FFF2-40B4-BE49-F238E27FC236}">
                <a16:creationId xmlns:a16="http://schemas.microsoft.com/office/drawing/2014/main" id="{2849B699-1DF6-3498-16F2-8EAFC8A76495}"/>
              </a:ext>
            </a:extLst>
          </p:cNvPr>
          <p:cNvSpPr/>
          <p:nvPr/>
        </p:nvSpPr>
        <p:spPr>
          <a:xfrm>
            <a:off x="-11684002" y="-7822006"/>
            <a:ext cx="32512004" cy="20790694"/>
          </a:xfrm>
          <a:custGeom>
            <a:avLst/>
            <a:gdLst>
              <a:gd name="f0" fmla="val w"/>
              <a:gd name="f1" fmla="val h"/>
              <a:gd name="f2" fmla="val 0"/>
              <a:gd name="f3" fmla="val 65024000"/>
              <a:gd name="f4" fmla="val 41581392"/>
              <a:gd name="f5" fmla="val 23368001"/>
              <a:gd name="f6" fmla="val 15646402"/>
              <a:gd name="f7" fmla="val 25934985"/>
              <a:gd name="f8" fmla="val 41656000"/>
              <a:gd name="f9" fmla="*/ f0 1 65024000"/>
              <a:gd name="f10" fmla="*/ f1 1 41581392"/>
              <a:gd name="f11" fmla="val f2"/>
              <a:gd name="f12" fmla="val f3"/>
              <a:gd name="f13" fmla="val f4"/>
              <a:gd name="f14" fmla="+- f13 0 f11"/>
              <a:gd name="f15" fmla="+- f12 0 f11"/>
              <a:gd name="f16" fmla="*/ f15 1 65024000"/>
              <a:gd name="f17" fmla="*/ f14 1 41581392"/>
              <a:gd name="f18" fmla="*/ f11 1 f16"/>
              <a:gd name="f19" fmla="*/ f12 1 f16"/>
              <a:gd name="f20" fmla="*/ f11 1 f17"/>
              <a:gd name="f21" fmla="*/ f13 1 f17"/>
              <a:gd name="f22" fmla="*/ f18 f9 1"/>
              <a:gd name="f23" fmla="*/ f19 f9 1"/>
              <a:gd name="f24" fmla="*/ f21 f10 1"/>
              <a:gd name="f25" fmla="*/ f20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65024000" h="41581392">
                <a:moveTo>
                  <a:pt x="f5" y="f6"/>
                </a:moveTo>
                <a:lnTo>
                  <a:pt x="f5" y="f7"/>
                </a:lnTo>
                <a:lnTo>
                  <a:pt x="f8" y="f7"/>
                </a:lnTo>
                <a:lnTo>
                  <a:pt x="f8" y="f6"/>
                </a:lnTo>
                <a:close/>
                <a:moveTo>
                  <a:pt x="f2" y="f2"/>
                </a:moveTo>
                <a:lnTo>
                  <a:pt x="f3" y="f2"/>
                </a:lnTo>
                <a:lnTo>
                  <a:pt x="f3" y="f4"/>
                </a:lnTo>
                <a:lnTo>
                  <a:pt x="f2" y="f4"/>
                </a:lnTo>
                <a:close/>
              </a:path>
            </a:pathLst>
          </a:custGeom>
          <a:solidFill>
            <a:srgbClr val="E6E6E6"/>
          </a:solidFill>
          <a:ln cap="flat">
            <a:noFill/>
            <a:prstDash val="solid"/>
          </a:ln>
        </p:spPr>
        <p:txBody>
          <a:bodyPr vert="horz" wrap="square" lIns="45701" tIns="22823" rIns="45701" bIns="22823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CO" sz="901" b="0" i="0" u="none" strike="noStrike" kern="0" cap="none" spc="0" baseline="0">
              <a:solidFill>
                <a:srgbClr val="FFFFFF"/>
              </a:solidFill>
              <a:uFillTx/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079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>
            <a:extLst>
              <a:ext uri="{FF2B5EF4-FFF2-40B4-BE49-F238E27FC236}">
                <a16:creationId xmlns:a16="http://schemas.microsoft.com/office/drawing/2014/main" id="{9D2D53E6-36A8-0540-348B-9DEF35F882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CO" sz="1400" b="0" i="0" u="none" strike="noStrike" kern="0" cap="none" spc="0" baseline="0">
                <a:solidFill>
                  <a:srgbClr val="9FA3A8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s-CO"/>
          </a:p>
        </p:txBody>
      </p:sp>
      <p:sp>
        <p:nvSpPr>
          <p:cNvPr id="3" name="Holder 3">
            <a:extLst>
              <a:ext uri="{FF2B5EF4-FFF2-40B4-BE49-F238E27FC236}">
                <a16:creationId xmlns:a16="http://schemas.microsoft.com/office/drawing/2014/main" id="{AA0B65FE-263C-8463-DB43-D5582A54FEDD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0" cap="none" spc="0" baseline="0">
                <a:solidFill>
                  <a:srgbClr val="9FA3A8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fld id="{DF22D75F-3A4D-4FB0-89BF-F60F428DF4C7}" type="datetime1">
              <a:rPr lang="en-US"/>
              <a:pPr lvl="0"/>
              <a:t>7/17/2026</a:t>
            </a:fld>
            <a:endParaRPr lang="en-US"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9A071498-FDBF-5F8F-1FB6-5E5894C226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482791" y="4902400"/>
            <a:ext cx="174897" cy="123114"/>
          </a:xfrm>
        </p:spPr>
        <p:txBody>
          <a:bodyPr lIns="0" tIns="0" rIns="0" bIns="0" anchorCtr="0"/>
          <a:lstStyle>
            <a:lvl1pPr algn="r">
              <a:defRPr lang="es-CO">
                <a:solidFill>
                  <a:srgbClr val="9FA3A8"/>
                </a:solidFill>
              </a:defRPr>
            </a:lvl1pPr>
          </a:lstStyle>
          <a:p>
            <a:pPr lvl="0"/>
            <a:fld id="{C5518856-5DA8-4AD5-A20B-06D68E94F761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315067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5;p28">
            <a:extLst>
              <a:ext uri="{FF2B5EF4-FFF2-40B4-BE49-F238E27FC236}">
                <a16:creationId xmlns:a16="http://schemas.microsoft.com/office/drawing/2014/main" id="{DA5A87CC-4605-5713-01C5-3B8E078864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12724" y="863943"/>
            <a:ext cx="5518495" cy="1741200"/>
          </a:xfrm>
          <a:prstGeom prst="rect">
            <a:avLst/>
          </a:prstGeom>
          <a:noFill/>
          <a:ln>
            <a:noFill/>
          </a:ln>
        </p:spPr>
        <p:txBody>
          <a:bodyPr vert="horz" wrap="square" lIns="26773" tIns="26773" rIns="26773" bIns="26773" anchor="b" anchorCtr="0" compatLnSpc="1">
            <a:normAutofit/>
          </a:bodyPr>
          <a:lstStyle/>
          <a:p>
            <a:pPr lvl="0"/>
            <a:endParaRPr lang="es-CO"/>
          </a:p>
        </p:txBody>
      </p:sp>
      <p:sp>
        <p:nvSpPr>
          <p:cNvPr id="3" name="Google Shape;126;p28">
            <a:extLst>
              <a:ext uri="{FF2B5EF4-FFF2-40B4-BE49-F238E27FC236}">
                <a16:creationId xmlns:a16="http://schemas.microsoft.com/office/drawing/2014/main" id="{0107AD8C-1D42-493F-D0B2-DEB6F4FAA8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812724" y="2658810"/>
            <a:ext cx="5518495" cy="596097"/>
          </a:xfrm>
          <a:prstGeom prst="rect">
            <a:avLst/>
          </a:prstGeom>
          <a:noFill/>
          <a:ln>
            <a:noFill/>
          </a:ln>
        </p:spPr>
        <p:txBody>
          <a:bodyPr vert="horz" wrap="square" lIns="26773" tIns="26773" rIns="26773" bIns="26773" anchor="t" anchorCtr="0" compatLnSpc="1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Google Shape;127;p28">
            <a:extLst>
              <a:ext uri="{FF2B5EF4-FFF2-40B4-BE49-F238E27FC236}">
                <a16:creationId xmlns:a16="http://schemas.microsoft.com/office/drawing/2014/main" id="{FA4FD286-70CF-993A-D4A9-AC2B23B9D80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482791" y="4902400"/>
            <a:ext cx="174897" cy="177302"/>
          </a:xfrm>
          <a:prstGeom prst="rect">
            <a:avLst/>
          </a:prstGeom>
          <a:noFill/>
          <a:ln>
            <a:noFill/>
          </a:ln>
        </p:spPr>
        <p:txBody>
          <a:bodyPr vert="horz" wrap="square" lIns="26773" tIns="26773" rIns="26773" bIns="26773" anchor="t" anchorCtr="1" compatLnSpc="1">
            <a:sp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800" b="0" i="0" u="none" strike="noStrike" kern="0" cap="none" spc="0" baseline="0">
                <a:solidFill>
                  <a:srgbClr val="000000"/>
                </a:solidFill>
                <a:uFillTx/>
                <a:latin typeface="Helvetica Neue Light"/>
                <a:ea typeface="Helvetica Neue Light"/>
                <a:cs typeface="Helvetica Neue Light"/>
              </a:defRPr>
            </a:lvl1pPr>
          </a:lstStyle>
          <a:p>
            <a:pPr lvl="0"/>
            <a:fld id="{AFBB0A48-950D-4389-BBD7-8AAF17428D98}" type="slidenum"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marL="0" marR="0" lvl="0" indent="0" algn="l" defTabSz="914400" rtl="0" fontAlgn="auto" hangingPunct="1">
        <a:lnSpc>
          <a:spcPct val="140000"/>
        </a:lnSpc>
        <a:spcBef>
          <a:spcPts val="0"/>
        </a:spcBef>
        <a:spcAft>
          <a:spcPts val="0"/>
        </a:spcAft>
        <a:buNone/>
        <a:tabLst/>
        <a:defRPr lang="es-CO" sz="900" b="0" i="0" u="none" strike="noStrike" kern="0" cap="none" spc="0" baseline="0">
          <a:solidFill>
            <a:srgbClr val="656D78"/>
          </a:solidFill>
          <a:uFillTx/>
          <a:latin typeface="Montserrat"/>
          <a:ea typeface="Montserrat"/>
          <a:cs typeface="Montserrat"/>
        </a:defRPr>
      </a:lvl1pPr>
    </p:titleStyle>
    <p:bodyStyle>
      <a:lvl1pPr marL="457200" marR="0" lvl="0" indent="-228600" algn="l" defTabSz="914400" rtl="0" fontAlgn="auto" hangingPunct="1">
        <a:lnSpc>
          <a:spcPct val="140000"/>
        </a:lnSpc>
        <a:spcBef>
          <a:spcPts val="0"/>
        </a:spcBef>
        <a:spcAft>
          <a:spcPts val="0"/>
        </a:spcAft>
        <a:buNone/>
        <a:tabLst/>
        <a:defRPr lang="es-CO" sz="900" b="0" i="0" u="none" strike="noStrike" kern="0" cap="none" spc="0" baseline="0">
          <a:solidFill>
            <a:srgbClr val="656D78"/>
          </a:solidFill>
          <a:uFillTx/>
          <a:latin typeface="Montserrat"/>
          <a:ea typeface="Montserrat"/>
          <a:cs typeface="Montserrat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370DF496-FBA6-F538-155D-EEF43865C7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A1A4EDA-1121-C705-7AD6-FED2A9F5AF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1491931"/>
              </p:ext>
            </p:extLst>
          </p:nvPr>
        </p:nvGraphicFramePr>
        <p:xfrm>
          <a:off x="783218" y="1461073"/>
          <a:ext cx="3525545" cy="2034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object 2" descr="$PPTXTitle">
            <a:extLst>
              <a:ext uri="{FF2B5EF4-FFF2-40B4-BE49-F238E27FC236}">
                <a16:creationId xmlns:a16="http://schemas.microsoft.com/office/drawing/2014/main" id="{060B7B13-10A1-5CDE-6306-A5085A3FE440}"/>
              </a:ext>
            </a:extLst>
          </p:cNvPr>
          <p:cNvSpPr txBox="1">
            <a:spLocks/>
          </p:cNvSpPr>
          <p:nvPr/>
        </p:nvSpPr>
        <p:spPr>
          <a:xfrm>
            <a:off x="608056" y="779833"/>
            <a:ext cx="6777960" cy="2635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 marL="0" marR="0" lvl="0" indent="0" algn="l" defTabSz="914400" rtl="0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CO" sz="900" b="0" i="0" u="none" strike="noStrike" kern="0" cap="none" spc="0" baseline="0">
                <a:solidFill>
                  <a:srgbClr val="656D78"/>
                </a:solidFill>
                <a:uFillTx/>
                <a:latin typeface="Montserrat"/>
                <a:ea typeface="Montserrat"/>
                <a:cs typeface="Montserrat"/>
              </a:defRPr>
            </a:lvl1pPr>
          </a:lstStyle>
          <a:p>
            <a:pPr>
              <a:lnSpc>
                <a:spcPct val="100000"/>
              </a:lnSpc>
              <a:spcBef>
                <a:spcPts val="135"/>
              </a:spcBef>
            </a:pPr>
            <a:r>
              <a:rPr lang="es-CO" sz="1600" dirty="0">
                <a:solidFill>
                  <a:schemeClr val="tx1"/>
                </a:solidFill>
                <a:latin typeface="Montserrat Black" pitchFamily="2" charset="0"/>
              </a:rPr>
              <a:t>SEGUIMIENTO</a:t>
            </a:r>
            <a:r>
              <a:rPr lang="es-CO" sz="1600" spc="-105" dirty="0">
                <a:solidFill>
                  <a:schemeClr val="tx1"/>
                </a:solidFill>
                <a:latin typeface="Montserrat Black" pitchFamily="2" charset="0"/>
              </a:rPr>
              <a:t> </a:t>
            </a:r>
            <a:r>
              <a:rPr lang="es-CO" sz="1600" dirty="0">
                <a:solidFill>
                  <a:schemeClr val="tx1"/>
                </a:solidFill>
                <a:latin typeface="Montserrat Black" pitchFamily="2" charset="0"/>
              </a:rPr>
              <a:t>PQRSD</a:t>
            </a:r>
            <a:r>
              <a:rPr lang="es-CO" sz="1600" spc="-30" dirty="0">
                <a:solidFill>
                  <a:schemeClr val="tx1"/>
                </a:solidFill>
                <a:latin typeface="Montserrat Black" pitchFamily="2" charset="0"/>
              </a:rPr>
              <a:t> </a:t>
            </a:r>
            <a:r>
              <a:rPr lang="es-CO" sz="1600" dirty="0">
                <a:solidFill>
                  <a:schemeClr val="tx1"/>
                </a:solidFill>
                <a:latin typeface="Montserrat Black" pitchFamily="2" charset="0"/>
              </a:rPr>
              <a:t>–</a:t>
            </a:r>
            <a:r>
              <a:rPr lang="es-CO" sz="1600" spc="65" dirty="0">
                <a:solidFill>
                  <a:schemeClr val="tx1"/>
                </a:solidFill>
                <a:latin typeface="Montserrat Black" pitchFamily="2" charset="0"/>
              </a:rPr>
              <a:t> </a:t>
            </a:r>
            <a:r>
              <a:rPr lang="es-CO" sz="1600" spc="-10" dirty="0">
                <a:solidFill>
                  <a:schemeClr val="tx1"/>
                </a:solidFill>
                <a:latin typeface="Montserrat Black" pitchFamily="2" charset="0"/>
              </a:rPr>
              <a:t>SEGUNDO</a:t>
            </a:r>
            <a:r>
              <a:rPr lang="es-CO" sz="1600" spc="-85" dirty="0">
                <a:solidFill>
                  <a:schemeClr val="tx1"/>
                </a:solidFill>
                <a:latin typeface="Montserrat Black" pitchFamily="2" charset="0"/>
              </a:rPr>
              <a:t> </a:t>
            </a:r>
            <a:r>
              <a:rPr lang="es-CO" sz="1600" dirty="0">
                <a:solidFill>
                  <a:schemeClr val="tx1"/>
                </a:solidFill>
                <a:latin typeface="Montserrat Black" pitchFamily="2" charset="0"/>
              </a:rPr>
              <a:t>TRIMESTRE</a:t>
            </a:r>
            <a:r>
              <a:rPr lang="es-CO" sz="1600" spc="-95" dirty="0">
                <a:solidFill>
                  <a:schemeClr val="tx1"/>
                </a:solidFill>
                <a:latin typeface="Montserrat Black" pitchFamily="2" charset="0"/>
              </a:rPr>
              <a:t> </a:t>
            </a:r>
            <a:r>
              <a:rPr lang="es-CO" sz="1600" dirty="0">
                <a:solidFill>
                  <a:schemeClr val="tx1"/>
                </a:solidFill>
                <a:latin typeface="Montserrat Black" pitchFamily="2" charset="0"/>
              </a:rPr>
              <a:t>DE</a:t>
            </a:r>
            <a:r>
              <a:rPr lang="es-CO" sz="1600" spc="-75" dirty="0">
                <a:solidFill>
                  <a:schemeClr val="tx1"/>
                </a:solidFill>
                <a:latin typeface="Montserrat Black" pitchFamily="2" charset="0"/>
              </a:rPr>
              <a:t> </a:t>
            </a:r>
            <a:r>
              <a:rPr lang="es-CO" sz="1600" spc="-20" dirty="0">
                <a:solidFill>
                  <a:schemeClr val="tx1"/>
                </a:solidFill>
                <a:latin typeface="Montserrat Black" pitchFamily="2" charset="0"/>
              </a:rPr>
              <a:t>2026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76C5DD0-2F7F-A3A3-1C56-7DA870BE0D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7745" y="1304259"/>
            <a:ext cx="3034146" cy="2191502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7ACF373-37DB-4775-B6B0-46ADCD336F2D}"/>
              </a:ext>
            </a:extLst>
          </p:cNvPr>
          <p:cNvSpPr txBox="1"/>
          <p:nvPr/>
        </p:nvSpPr>
        <p:spPr>
          <a:xfrm>
            <a:off x="526472" y="3796145"/>
            <a:ext cx="8825345" cy="843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177165">
              <a:lnSpc>
                <a:spcPct val="100000"/>
              </a:lnSpc>
              <a:buFont typeface="Arial MT"/>
              <a:buChar char="•"/>
              <a:tabLst>
                <a:tab pos="231775" algn="l"/>
              </a:tabLst>
            </a:pPr>
            <a:r>
              <a:rPr lang="es-MX" sz="1200" b="1" dirty="0">
                <a:latin typeface="Arial"/>
                <a:cs typeface="Arial"/>
              </a:rPr>
              <a:t>Tiempos</a:t>
            </a:r>
            <a:r>
              <a:rPr lang="es-MX" sz="1200" b="1" spc="-45" dirty="0">
                <a:latin typeface="Arial"/>
                <a:cs typeface="Arial"/>
              </a:rPr>
              <a:t> </a:t>
            </a:r>
            <a:r>
              <a:rPr lang="es-MX" sz="1200" b="1" spc="-20" dirty="0">
                <a:latin typeface="Arial"/>
                <a:cs typeface="Arial"/>
              </a:rPr>
              <a:t>estimados</a:t>
            </a:r>
            <a:r>
              <a:rPr lang="es-MX" sz="1200" b="1" spc="-80" dirty="0">
                <a:latin typeface="Arial"/>
                <a:cs typeface="Arial"/>
              </a:rPr>
              <a:t> </a:t>
            </a:r>
            <a:r>
              <a:rPr lang="es-MX" sz="1200" b="1" dirty="0">
                <a:latin typeface="Arial"/>
                <a:cs typeface="Arial"/>
              </a:rPr>
              <a:t>de</a:t>
            </a:r>
            <a:r>
              <a:rPr lang="es-MX" sz="1200" b="1" spc="-30" dirty="0">
                <a:latin typeface="Arial"/>
                <a:cs typeface="Arial"/>
              </a:rPr>
              <a:t> </a:t>
            </a:r>
            <a:r>
              <a:rPr lang="es-MX" sz="1200" b="1" spc="-15" dirty="0">
                <a:latin typeface="Arial"/>
                <a:cs typeface="Arial"/>
              </a:rPr>
              <a:t>respuesta</a:t>
            </a:r>
            <a:r>
              <a:rPr lang="es-MX" sz="1200" b="1" spc="-120" dirty="0">
                <a:latin typeface="Arial"/>
                <a:cs typeface="Arial"/>
              </a:rPr>
              <a:t> </a:t>
            </a:r>
            <a:r>
              <a:rPr lang="es-MX" sz="1200" b="1" spc="-25" dirty="0">
                <a:latin typeface="Arial"/>
                <a:cs typeface="Arial"/>
              </a:rPr>
              <a:t>PQRSD:</a:t>
            </a:r>
            <a:r>
              <a:rPr lang="es-MX" sz="1200" b="1" spc="-20" dirty="0">
                <a:latin typeface="Arial"/>
                <a:cs typeface="Arial"/>
              </a:rPr>
              <a:t> </a:t>
            </a:r>
            <a:r>
              <a:rPr lang="es-MX" sz="1200" dirty="0">
                <a:latin typeface="Arial MT"/>
                <a:cs typeface="Arial MT"/>
              </a:rPr>
              <a:t>12</a:t>
            </a:r>
            <a:r>
              <a:rPr lang="es-MX" sz="1200" spc="-7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días.</a:t>
            </a:r>
            <a:r>
              <a:rPr lang="es-MX" sz="1200" spc="-45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La</a:t>
            </a:r>
            <a:r>
              <a:rPr lang="es-MX" sz="1200" spc="-7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ley</a:t>
            </a:r>
            <a:r>
              <a:rPr lang="es-MX" sz="1200" spc="-50" dirty="0">
                <a:latin typeface="Arial MT"/>
                <a:cs typeface="Arial MT"/>
              </a:rPr>
              <a:t> </a:t>
            </a:r>
            <a:r>
              <a:rPr lang="es-MX" sz="1200" spc="-35" dirty="0">
                <a:latin typeface="Arial MT"/>
                <a:cs typeface="Arial MT"/>
              </a:rPr>
              <a:t>establece</a:t>
            </a:r>
            <a:r>
              <a:rPr lang="es-MX" sz="1200" spc="-135" dirty="0">
                <a:latin typeface="Arial MT"/>
                <a:cs typeface="Arial MT"/>
              </a:rPr>
              <a:t> </a:t>
            </a:r>
            <a:r>
              <a:rPr lang="es-MX" sz="1200" spc="-20" dirty="0">
                <a:latin typeface="Arial MT"/>
                <a:cs typeface="Arial MT"/>
              </a:rPr>
              <a:t>máximo</a:t>
            </a:r>
            <a:r>
              <a:rPr lang="es-MX" sz="1200" spc="-65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15</a:t>
            </a:r>
            <a:r>
              <a:rPr lang="es-MX" sz="1200" spc="-70" dirty="0">
                <a:latin typeface="Arial MT"/>
                <a:cs typeface="Arial MT"/>
              </a:rPr>
              <a:t> </a:t>
            </a:r>
            <a:r>
              <a:rPr lang="es-MX" sz="1200" spc="-10" dirty="0">
                <a:latin typeface="Arial MT"/>
                <a:cs typeface="Arial MT"/>
              </a:rPr>
              <a:t>días.</a:t>
            </a:r>
            <a:endParaRPr lang="es-MX" sz="1200" dirty="0">
              <a:latin typeface="Arial MT"/>
              <a:cs typeface="Arial MT"/>
            </a:endParaRPr>
          </a:p>
          <a:p>
            <a:pPr marL="229870" marR="932180" indent="-175895">
              <a:lnSpc>
                <a:spcPct val="100000"/>
              </a:lnSpc>
              <a:spcBef>
                <a:spcPts val="85"/>
              </a:spcBef>
              <a:buFont typeface="Arial MT"/>
              <a:buChar char="•"/>
              <a:tabLst>
                <a:tab pos="231140" algn="l"/>
              </a:tabLst>
            </a:pPr>
            <a:r>
              <a:rPr lang="es-MX" sz="1200" b="1" dirty="0">
                <a:latin typeface="Arial"/>
                <a:cs typeface="Arial"/>
              </a:rPr>
              <a:t>PQRSD</a:t>
            </a:r>
            <a:r>
              <a:rPr lang="es-MX" sz="1200" b="1" spc="310" dirty="0">
                <a:latin typeface="Arial"/>
                <a:cs typeface="Arial"/>
              </a:rPr>
              <a:t> </a:t>
            </a:r>
            <a:r>
              <a:rPr lang="es-MX" sz="1200" b="1" dirty="0">
                <a:latin typeface="Arial"/>
                <a:cs typeface="Arial"/>
              </a:rPr>
              <a:t>año</a:t>
            </a:r>
            <a:r>
              <a:rPr lang="es-MX" sz="1200" b="1" spc="330" dirty="0">
                <a:latin typeface="Arial"/>
                <a:cs typeface="Arial"/>
              </a:rPr>
              <a:t> </a:t>
            </a:r>
            <a:r>
              <a:rPr lang="es-MX" sz="1200" b="1" dirty="0">
                <a:latin typeface="Arial"/>
                <a:cs typeface="Arial"/>
              </a:rPr>
              <a:t>2026:</a:t>
            </a:r>
            <a:r>
              <a:rPr lang="es-MX" sz="1200" b="1" spc="320" dirty="0">
                <a:latin typeface="Arial"/>
                <a:cs typeface="Arial"/>
              </a:rPr>
              <a:t> </a:t>
            </a:r>
            <a:r>
              <a:rPr lang="es-MX" sz="1200" dirty="0">
                <a:latin typeface="Arial MT"/>
                <a:cs typeface="Arial MT"/>
              </a:rPr>
              <a:t>Durante</a:t>
            </a:r>
            <a:r>
              <a:rPr lang="es-MX" sz="1200" spc="305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el</a:t>
            </a:r>
            <a:r>
              <a:rPr lang="es-MX" sz="1200" spc="310" dirty="0">
                <a:latin typeface="Arial MT"/>
                <a:cs typeface="Arial MT"/>
              </a:rPr>
              <a:t> </a:t>
            </a:r>
            <a:r>
              <a:rPr lang="es-MX" sz="1200" spc="-10" dirty="0">
                <a:latin typeface="Arial MT"/>
                <a:cs typeface="Arial MT"/>
              </a:rPr>
              <a:t>segundo</a:t>
            </a:r>
            <a:r>
              <a:rPr lang="es-MX" sz="1200" spc="30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trimestre</a:t>
            </a:r>
            <a:r>
              <a:rPr lang="es-MX" sz="1200" spc="32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de</a:t>
            </a:r>
            <a:r>
              <a:rPr lang="es-MX" sz="1200" spc="31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2026</a:t>
            </a:r>
            <a:r>
              <a:rPr lang="es-MX" sz="1200" spc="32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se</a:t>
            </a:r>
            <a:r>
              <a:rPr lang="es-MX" sz="1200" spc="305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recibieron</a:t>
            </a:r>
            <a:r>
              <a:rPr lang="es-MX" sz="1200" spc="30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140</a:t>
            </a:r>
            <a:r>
              <a:rPr lang="es-MX" sz="1200" spc="32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PQRSD,</a:t>
            </a:r>
            <a:r>
              <a:rPr lang="es-MX" sz="1200" spc="32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las</a:t>
            </a:r>
            <a:r>
              <a:rPr lang="es-MX" sz="1200" spc="305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cuales</a:t>
            </a:r>
            <a:r>
              <a:rPr lang="es-MX" sz="1200" spc="300" dirty="0">
                <a:latin typeface="Arial MT"/>
                <a:cs typeface="Arial MT"/>
              </a:rPr>
              <a:t> </a:t>
            </a:r>
            <a:r>
              <a:rPr lang="es-MX" sz="1200" spc="-10" dirty="0">
                <a:latin typeface="Arial MT"/>
                <a:cs typeface="Arial MT"/>
              </a:rPr>
              <a:t>fueron 	gestionadas</a:t>
            </a:r>
            <a:r>
              <a:rPr lang="es-MX" sz="1200" spc="-95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y</a:t>
            </a:r>
            <a:r>
              <a:rPr lang="es-MX" sz="1200" spc="10" dirty="0">
                <a:latin typeface="Arial MT"/>
                <a:cs typeface="Arial MT"/>
              </a:rPr>
              <a:t> </a:t>
            </a:r>
            <a:r>
              <a:rPr lang="es-MX" sz="1200" spc="-20" dirty="0">
                <a:latin typeface="Arial MT"/>
                <a:cs typeface="Arial MT"/>
              </a:rPr>
              <a:t>respondidas</a:t>
            </a:r>
            <a:r>
              <a:rPr lang="es-MX" sz="1200" spc="-30" dirty="0">
                <a:latin typeface="Arial MT"/>
                <a:cs typeface="Arial MT"/>
              </a:rPr>
              <a:t> </a:t>
            </a:r>
            <a:r>
              <a:rPr lang="es-MX" sz="1200" spc="-35" dirty="0">
                <a:latin typeface="Arial MT"/>
                <a:cs typeface="Arial MT"/>
              </a:rPr>
              <a:t>oportunamente,</a:t>
            </a:r>
            <a:r>
              <a:rPr lang="es-MX" sz="1200" spc="-90" dirty="0">
                <a:latin typeface="Arial MT"/>
                <a:cs typeface="Arial MT"/>
              </a:rPr>
              <a:t> </a:t>
            </a:r>
            <a:r>
              <a:rPr lang="es-MX" sz="1200" spc="-20" dirty="0">
                <a:latin typeface="Arial MT"/>
                <a:cs typeface="Arial MT"/>
              </a:rPr>
              <a:t>cumpliendo</a:t>
            </a:r>
            <a:r>
              <a:rPr lang="es-MX" sz="1200" spc="-4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con</a:t>
            </a:r>
            <a:r>
              <a:rPr lang="es-MX" sz="1200" spc="-15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los</a:t>
            </a:r>
            <a:r>
              <a:rPr lang="es-MX" sz="1200" spc="40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plazos</a:t>
            </a:r>
            <a:r>
              <a:rPr lang="es-MX" sz="1200" spc="-5" dirty="0">
                <a:latin typeface="Arial MT"/>
                <a:cs typeface="Arial MT"/>
              </a:rPr>
              <a:t> </a:t>
            </a:r>
            <a:r>
              <a:rPr lang="es-MX" sz="1200" spc="-25" dirty="0">
                <a:latin typeface="Arial MT"/>
                <a:cs typeface="Arial MT"/>
              </a:rPr>
              <a:t>establecidos</a:t>
            </a:r>
            <a:r>
              <a:rPr lang="es-MX" sz="1200" spc="-65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por</a:t>
            </a:r>
            <a:r>
              <a:rPr lang="es-MX" sz="1200" spc="-5" dirty="0">
                <a:latin typeface="Arial MT"/>
                <a:cs typeface="Arial MT"/>
              </a:rPr>
              <a:t> </a:t>
            </a:r>
            <a:r>
              <a:rPr lang="es-MX" sz="1200" dirty="0">
                <a:latin typeface="Arial MT"/>
                <a:cs typeface="Arial MT"/>
              </a:rPr>
              <a:t>la</a:t>
            </a:r>
            <a:r>
              <a:rPr lang="es-MX" sz="1200" spc="30" dirty="0">
                <a:latin typeface="Arial MT"/>
                <a:cs typeface="Arial MT"/>
              </a:rPr>
              <a:t> </a:t>
            </a:r>
            <a:r>
              <a:rPr lang="es-MX" sz="1200" spc="-20" dirty="0">
                <a:latin typeface="Arial MT"/>
                <a:cs typeface="Arial MT"/>
              </a:rPr>
              <a:t>ley.</a:t>
            </a:r>
            <a:endParaRPr lang="es-MX" sz="1200" dirty="0">
              <a:latin typeface="Arial MT"/>
              <a:cs typeface="Arial MT"/>
            </a:endParaRPr>
          </a:p>
          <a:p>
            <a:endParaRPr lang="es-CO" sz="1200" dirty="0"/>
          </a:p>
        </p:txBody>
      </p:sp>
      <p:pic>
        <p:nvPicPr>
          <p:cNvPr id="12" name="Google Shape;172;p39">
            <a:extLst>
              <a:ext uri="{FF2B5EF4-FFF2-40B4-BE49-F238E27FC236}">
                <a16:creationId xmlns:a16="http://schemas.microsoft.com/office/drawing/2014/main" id="{818AE46C-2356-E036-AB4E-16ECEAFB243C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</a:blip>
          <a:srcRect/>
          <a:stretch>
            <a:fillRect/>
          </a:stretch>
        </p:blipFill>
        <p:spPr>
          <a:xfrm>
            <a:off x="303863" y="4718719"/>
            <a:ext cx="1344408" cy="24269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4B3237B8-473B-7E0A-6554-996C2B2EB50E}"/>
              </a:ext>
            </a:extLst>
          </p:cNvPr>
          <p:cNvSpPr txBox="1"/>
          <p:nvPr/>
        </p:nvSpPr>
        <p:spPr>
          <a:xfrm>
            <a:off x="3733836" y="202450"/>
            <a:ext cx="16763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spc="-10" dirty="0">
                <a:solidFill>
                  <a:schemeClr val="bg1"/>
                </a:solidFill>
                <a:latin typeface="Montserrat Medium" pitchFamily="2" charset="0"/>
                <a:cs typeface="Arial"/>
              </a:rPr>
              <a:t>UNIDAD</a:t>
            </a:r>
            <a:r>
              <a:rPr lang="es-ES" sz="1200" b="1" spc="-55" dirty="0">
                <a:solidFill>
                  <a:schemeClr val="bg1"/>
                </a:solidFill>
                <a:latin typeface="Montserrat Medium" pitchFamily="2" charset="0"/>
                <a:cs typeface="Arial"/>
              </a:rPr>
              <a:t> </a:t>
            </a:r>
            <a:r>
              <a:rPr lang="es-ES" sz="1200" b="1" spc="-10" dirty="0">
                <a:solidFill>
                  <a:schemeClr val="bg1"/>
                </a:solidFill>
                <a:latin typeface="Montserrat Medium" pitchFamily="2" charset="0"/>
                <a:cs typeface="Arial"/>
              </a:rPr>
              <a:t>BUSES</a:t>
            </a:r>
            <a:endParaRPr lang="es-CO" sz="1200" dirty="0">
              <a:solidFill>
                <a:schemeClr val="bg1"/>
              </a:solidFill>
              <a:latin typeface="Montserrat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073698"/>
      </p:ext>
    </p:extLst>
  </p:cSld>
  <p:clrMapOvr>
    <a:masterClrMapping/>
  </p:clrMapOvr>
</p:sld>
</file>

<file path=ppt/theme/theme1.xml><?xml version="1.0" encoding="utf-8"?>
<a:theme xmlns:a="http://schemas.openxmlformats.org/drawingml/2006/main" name="Whit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61</Words>
  <Application>Microsoft Office PowerPoint</Application>
  <PresentationFormat>Presentación en pantalla (16:9)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Aptos</vt:lpstr>
      <vt:lpstr>Arial</vt:lpstr>
      <vt:lpstr>Arial MT</vt:lpstr>
      <vt:lpstr>Calibri</vt:lpstr>
      <vt:lpstr>Helvetica Neue Light</vt:lpstr>
      <vt:lpstr>Montserrat</vt:lpstr>
      <vt:lpstr>Montserrat Black</vt:lpstr>
      <vt:lpstr>Montserrat Medium</vt:lpstr>
      <vt:lpstr>White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Natalia Jaramillo</dc:creator>
  <cp:lastModifiedBy>Diana Carolina Forero Diaz</cp:lastModifiedBy>
  <cp:revision>38</cp:revision>
  <dcterms:modified xsi:type="dcterms:W3CDTF">2026-07-17T15:33:13Z</dcterms:modified>
</cp:coreProperties>
</file>