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591" r:id="rId2"/>
  </p:sldIdLst>
  <p:sldSz cx="9144000" cy="5143500" type="screen16x9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7EEF5"/>
          </a:solidFill>
        </a:fill>
      </a:tcStyle>
    </a:wholeTbl>
    <a:band1H>
      <a:tcStyle>
        <a:tcBdr/>
        <a:fill>
          <a:solidFill>
            <a:srgbClr val="CCDBEB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CDBEB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058DC7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058DC7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058DC7"/>
          </a:solidFill>
        </a:fill>
      </a:tcStyle>
    </a:firstRow>
  </a:tblStyle>
  <a:tblStyle styleId="{ED083AE6-46FA-4A59-8FB0-9F97EB10719F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  <a:band1H>
      <a:tcStyle>
        <a:tcBdr/>
        <a:fill>
          <a:solidFill>
            <a:srgbClr val="EDEF00"/>
          </a:solidFill>
        </a:fill>
      </a:tcStyle>
    </a:band1H>
    <a:band1V>
      <a:tcStyle>
        <a:tcBdr/>
        <a:fill>
          <a:solidFill>
            <a:srgbClr val="EDEF00"/>
          </a:solidFill>
        </a:fill>
      </a:tcStyle>
    </a:band1V>
    <a:lastCol>
      <a:tcTxStyle b="on">
        <a:font>
          <a:latin typeface=""/>
          <a:ea typeface=""/>
          <a:cs typeface=""/>
        </a:font>
      </a:tcTxStyle>
      <a:tcStyle>
        <a:tcBdr/>
      </a:tcStyle>
    </a:lastCol>
    <a:firstCol>
      <a:tcTxStyle b="on">
        <a:font>
          <a:latin typeface=""/>
          <a:ea typeface=""/>
          <a:cs typeface=""/>
        </a:font>
      </a:tcTxStyle>
      <a:tcStyle>
        <a:tcBdr/>
      </a:tcStyle>
    </a:firstCol>
    <a:lastRow>
      <a:tcTxStyle b="on">
        <a:font>
          <a:latin typeface=""/>
          <a:ea typeface=""/>
          <a:cs typeface=""/>
        </a:font>
      </a:tcTxStyle>
      <a:tcStyle>
        <a:tcBdr>
          <a:top>
            <a:ln w="50804" cap="flat" cmpd="dbl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top>
        </a:tcBdr>
      </a:tcStyle>
    </a:lastRow>
    <a:firstRow>
      <a:tcTxStyle b="on">
        <a:font>
          <a:latin typeface=""/>
          <a:ea typeface=""/>
          <a:cs typeface=""/>
        </a:font>
      </a:tcTxStyle>
      <a:tcStyle>
        <a:tcBdr>
          <a:bottom>
            <a:ln w="25402" cap="flat" cmpd="sng" algn="ctr">
              <a:solidFill>
                <a:srgbClr val="EDEF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firstRow>
  </a:tblStyle>
  <a:tblStyle styleId="{5940675A-B579-460E-94D1-54222C63F5D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</a:tcBdr>
      </a:tcStyle>
    </a:wholeTb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954771859803269E-2"/>
          <c:y val="0.14604761884843423"/>
          <c:w val="0.95847546349983059"/>
          <c:h val="0.743408592660344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Hoja1!$B$5:$B$7</c:f>
              <c:strCache>
                <c:ptCount val="3"/>
                <c:pt idx="0">
                  <c:v>4</c:v>
                </c:pt>
                <c:pt idx="1">
                  <c:v>6</c:v>
                </c:pt>
                <c:pt idx="2">
                  <c:v>2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Hoja1!$A$5:$A$7</c:f>
              <c:strCache>
                <c:ptCount val="3"/>
                <c:pt idx="0">
                  <c:v>Abril</c:v>
                </c:pt>
                <c:pt idx="1">
                  <c:v>Mayo</c:v>
                </c:pt>
                <c:pt idx="2">
                  <c:v>Junio</c:v>
                </c:pt>
              </c:strCache>
            </c:strRef>
          </c:cat>
          <c:val>
            <c:numRef>
              <c:f>Hoja1!$B$5:$B$7</c:f>
              <c:numCache>
                <c:formatCode>General</c:formatCode>
                <c:ptCount val="3"/>
                <c:pt idx="0">
                  <c:v>4</c:v>
                </c:pt>
                <c:pt idx="1">
                  <c:v>6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6D-477E-88CA-65FE5AB4EA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85020368"/>
        <c:axId val="1785026128"/>
      </c:barChart>
      <c:catAx>
        <c:axId val="1785020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85026128"/>
        <c:crosses val="autoZero"/>
        <c:auto val="1"/>
        <c:lblAlgn val="ctr"/>
        <c:lblOffset val="100"/>
        <c:noMultiLvlLbl val="0"/>
      </c:catAx>
      <c:valAx>
        <c:axId val="1785026128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785020368"/>
        <c:crosses val="autoZero"/>
        <c:crossBetween val="between"/>
        <c:majorUnit val="1"/>
        <c:minorUnit val="0.2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;n">
            <a:extLst>
              <a:ext uri="{FF2B5EF4-FFF2-40B4-BE49-F238E27FC236}">
                <a16:creationId xmlns:a16="http://schemas.microsoft.com/office/drawing/2014/main" id="{44D19839-CC52-C044-547F-0608DA9012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295" y="685800"/>
            <a:ext cx="6096076" cy="3429000"/>
          </a:xfrm>
          <a:prstGeom prst="rect">
            <a:avLst/>
          </a:prstGeom>
          <a:noFill/>
          <a:ln w="9528" cap="flat">
            <a:solidFill>
              <a:srgbClr val="000000"/>
            </a:solidFill>
            <a:prstDash val="solid"/>
            <a:round/>
          </a:ln>
        </p:spPr>
      </p:sp>
      <p:sp>
        <p:nvSpPr>
          <p:cNvPr id="3" name="Google Shape;4;n">
            <a:extLst>
              <a:ext uri="{FF2B5EF4-FFF2-40B4-BE49-F238E27FC236}">
                <a16:creationId xmlns:a16="http://schemas.microsoft.com/office/drawing/2014/main" id="{9E54065E-F1A3-5FC9-47D1-A19FF56566C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91421" rIns="91421" bIns="91421" anchor="t" anchorCtr="0" compatLnSpc="1">
            <a:noAutofit/>
          </a:bodyPr>
          <a:lstStyle/>
          <a:p>
            <a:pPr lvl="0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08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457200" marR="0" lvl="0" indent="-298451" algn="l" defTabSz="914400" rtl="0" fontAlgn="auto" hangingPunct="1">
      <a:lnSpc>
        <a:spcPct val="100000"/>
      </a:lnSpc>
      <a:spcBef>
        <a:spcPts val="0"/>
      </a:spcBef>
      <a:spcAft>
        <a:spcPts val="0"/>
      </a:spcAft>
      <a:buClr>
        <a:srgbClr val="000000"/>
      </a:buClr>
      <a:buSzPts val="1100"/>
      <a:buFont typeface="Arial"/>
      <a:buChar char="●"/>
      <a:tabLst/>
      <a:defRPr lang="es-CO" sz="1100" b="0" i="0" u="none" strike="noStrike" kern="0" cap="none" spc="0" baseline="0">
        <a:solidFill>
          <a:srgbClr val="000000"/>
        </a:solidFill>
        <a:uFillTx/>
        <a:latin typeface="Arial"/>
        <a:ea typeface="Arial"/>
        <a:cs typeface="Arial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9;p29">
            <a:extLst>
              <a:ext uri="{FF2B5EF4-FFF2-40B4-BE49-F238E27FC236}">
                <a16:creationId xmlns:a16="http://schemas.microsoft.com/office/drawing/2014/main" id="{7423EE1B-A8EE-0342-B83F-F9E91403BD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14903AD-6F21-45AB-9362-4E9FCE77AB3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236168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3;p34">
            <a:extLst>
              <a:ext uri="{FF2B5EF4-FFF2-40B4-BE49-F238E27FC236}">
                <a16:creationId xmlns:a16="http://schemas.microsoft.com/office/drawing/2014/main" id="{E4D1E823-EFD4-89F4-1E5B-E5DFE0E28AE8}"/>
              </a:ext>
            </a:extLst>
          </p:cNvPr>
          <p:cNvSpPr txBox="1">
            <a:spLocks noGrp="1"/>
          </p:cNvSpPr>
          <p:nvPr>
            <p:ph type="pic" idx="4294967295"/>
          </p:nvPr>
        </p:nvSpPr>
        <p:spPr>
          <a:xfrm>
            <a:off x="5815017" y="0"/>
            <a:ext cx="3329101" cy="5143499"/>
          </a:xfrm>
        </p:spPr>
        <p:txBody>
          <a:bodyPr/>
          <a:lstStyle>
            <a:lvl1pPr>
              <a:defRPr lang="es-MX"/>
            </a:lvl1pPr>
          </a:lstStyle>
          <a:p>
            <a:pPr lvl="0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14797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5;p35">
            <a:extLst>
              <a:ext uri="{FF2B5EF4-FFF2-40B4-BE49-F238E27FC236}">
                <a16:creationId xmlns:a16="http://schemas.microsoft.com/office/drawing/2014/main" id="{31F1A4EA-83A4-0A9D-45BB-9E16E5D5CC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43000" y="841769"/>
            <a:ext cx="6858000" cy="1790696"/>
          </a:xfrm>
        </p:spPr>
        <p:txBody>
          <a:bodyPr anchorCtr="1"/>
          <a:lstStyle>
            <a:lvl1pPr algn="ctr">
              <a:defRPr sz="4500"/>
            </a:lvl1pPr>
          </a:lstStyle>
          <a:p>
            <a:pPr lvl="0"/>
            <a:endParaRPr lang="es-CO"/>
          </a:p>
        </p:txBody>
      </p:sp>
      <p:sp>
        <p:nvSpPr>
          <p:cNvPr id="3" name="Google Shape;146;p35">
            <a:extLst>
              <a:ext uri="{FF2B5EF4-FFF2-40B4-BE49-F238E27FC236}">
                <a16:creationId xmlns:a16="http://schemas.microsoft.com/office/drawing/2014/main" id="{D5FB1014-DDDC-2A81-ADA1-AA9F413556EA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1143000" y="2701530"/>
            <a:ext cx="6858000" cy="1241700"/>
          </a:xfrm>
        </p:spPr>
        <p:txBody>
          <a:bodyPr anchorCtr="1"/>
          <a:lstStyle>
            <a:lvl1pPr algn="ctr">
              <a:defRPr sz="1800"/>
            </a:lvl1pPr>
          </a:lstStyle>
          <a:p>
            <a:pPr lvl="0"/>
            <a:endParaRPr lang="es-CO"/>
          </a:p>
        </p:txBody>
      </p:sp>
      <p:sp>
        <p:nvSpPr>
          <p:cNvPr id="4" name="Google Shape;147;p35">
            <a:extLst>
              <a:ext uri="{FF2B5EF4-FFF2-40B4-BE49-F238E27FC236}">
                <a16:creationId xmlns:a16="http://schemas.microsoft.com/office/drawing/2014/main" id="{04B1611E-A38B-9373-2C81-2826D4D08DCC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5" name="Google Shape;148;p35">
            <a:extLst>
              <a:ext uri="{FF2B5EF4-FFF2-40B4-BE49-F238E27FC236}">
                <a16:creationId xmlns:a16="http://schemas.microsoft.com/office/drawing/2014/main" id="{E1CAD380-3737-70B0-7280-A9A55B805C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1" tIns="45701" rIns="91421" bIns="45701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000000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6" name="Google Shape;149;p35">
            <a:extLst>
              <a:ext uri="{FF2B5EF4-FFF2-40B4-BE49-F238E27FC236}">
                <a16:creationId xmlns:a16="http://schemas.microsoft.com/office/drawing/2014/main" id="{637EA61F-FBEA-39F8-8E57-AF35EA9672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7A3D86-59A3-4449-8944-85C848BED772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7587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(26 10 22)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5;p37">
            <a:extLst>
              <a:ext uri="{FF2B5EF4-FFF2-40B4-BE49-F238E27FC236}">
                <a16:creationId xmlns:a16="http://schemas.microsoft.com/office/drawing/2014/main" id="{2849B699-1DF6-3498-16F2-8EAFC8A76495}"/>
              </a:ext>
            </a:extLst>
          </p:cNvPr>
          <p:cNvSpPr/>
          <p:nvPr/>
        </p:nvSpPr>
        <p:spPr>
          <a:xfrm>
            <a:off x="-11684002" y="-7822006"/>
            <a:ext cx="32512004" cy="20790694"/>
          </a:xfrm>
          <a:custGeom>
            <a:avLst/>
            <a:gdLst>
              <a:gd name="f0" fmla="val w"/>
              <a:gd name="f1" fmla="val h"/>
              <a:gd name="f2" fmla="val 0"/>
              <a:gd name="f3" fmla="val 65024000"/>
              <a:gd name="f4" fmla="val 41581392"/>
              <a:gd name="f5" fmla="val 23368001"/>
              <a:gd name="f6" fmla="val 15646402"/>
              <a:gd name="f7" fmla="val 25934985"/>
              <a:gd name="f8" fmla="val 41656000"/>
              <a:gd name="f9" fmla="*/ f0 1 65024000"/>
              <a:gd name="f10" fmla="*/ f1 1 41581392"/>
              <a:gd name="f11" fmla="val f2"/>
              <a:gd name="f12" fmla="val f3"/>
              <a:gd name="f13" fmla="val f4"/>
              <a:gd name="f14" fmla="+- f13 0 f11"/>
              <a:gd name="f15" fmla="+- f12 0 f11"/>
              <a:gd name="f16" fmla="*/ f15 1 65024000"/>
              <a:gd name="f17" fmla="*/ f14 1 41581392"/>
              <a:gd name="f18" fmla="*/ f11 1 f16"/>
              <a:gd name="f19" fmla="*/ f12 1 f16"/>
              <a:gd name="f20" fmla="*/ f11 1 f17"/>
              <a:gd name="f21" fmla="*/ f13 1 f17"/>
              <a:gd name="f22" fmla="*/ f18 f9 1"/>
              <a:gd name="f23" fmla="*/ f19 f9 1"/>
              <a:gd name="f24" fmla="*/ f21 f10 1"/>
              <a:gd name="f25" fmla="*/ f20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2" t="f25" r="f23" b="f24"/>
            <a:pathLst>
              <a:path w="65024000" h="41581392">
                <a:moveTo>
                  <a:pt x="f5" y="f6"/>
                </a:moveTo>
                <a:lnTo>
                  <a:pt x="f5" y="f7"/>
                </a:lnTo>
                <a:lnTo>
                  <a:pt x="f8" y="f7"/>
                </a:lnTo>
                <a:lnTo>
                  <a:pt x="f8" y="f6"/>
                </a:lnTo>
                <a:close/>
                <a:moveTo>
                  <a:pt x="f2" y="f2"/>
                </a:moveTo>
                <a:lnTo>
                  <a:pt x="f3" y="f2"/>
                </a:lnTo>
                <a:lnTo>
                  <a:pt x="f3" y="f4"/>
                </a:lnTo>
                <a:lnTo>
                  <a:pt x="f2" y="f4"/>
                </a:lnTo>
                <a:close/>
              </a:path>
            </a:pathLst>
          </a:custGeom>
          <a:solidFill>
            <a:srgbClr val="E6E6E6"/>
          </a:solidFill>
          <a:ln cap="flat">
            <a:noFill/>
            <a:prstDash val="solid"/>
          </a:ln>
        </p:spPr>
        <p:txBody>
          <a:bodyPr vert="horz" wrap="square" lIns="45701" tIns="22823" rIns="45701" bIns="22823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s-CO" sz="901" b="0" i="0" u="none" strike="noStrike" kern="0" cap="none" spc="0" baseline="0">
              <a:solidFill>
                <a:srgbClr val="FFFFFF"/>
              </a:solidFill>
              <a:uFillTx/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079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>
            <a:extLst>
              <a:ext uri="{FF2B5EF4-FFF2-40B4-BE49-F238E27FC236}">
                <a16:creationId xmlns:a16="http://schemas.microsoft.com/office/drawing/2014/main" id="{9D2D53E6-36A8-0540-348B-9DEF35F882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CO" sz="1400" b="0" i="0" u="none" strike="noStrike" kern="0" cap="none" spc="0" baseline="0">
                <a:solidFill>
                  <a:srgbClr val="9FA3A8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es-CO"/>
          </a:p>
        </p:txBody>
      </p:sp>
      <p:sp>
        <p:nvSpPr>
          <p:cNvPr id="3" name="Holder 3">
            <a:extLst>
              <a:ext uri="{FF2B5EF4-FFF2-40B4-BE49-F238E27FC236}">
                <a16:creationId xmlns:a16="http://schemas.microsoft.com/office/drawing/2014/main" id="{AA0B65FE-263C-8463-DB43-D5582A54FEDD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0" cap="none" spc="0" baseline="0">
                <a:solidFill>
                  <a:srgbClr val="9FA3A8"/>
                </a:solidFill>
                <a:uFillTx/>
                <a:latin typeface="Arial"/>
                <a:ea typeface="Arial"/>
                <a:cs typeface="Arial"/>
              </a:defRPr>
            </a:lvl1pPr>
          </a:lstStyle>
          <a:p>
            <a:pPr lvl="0"/>
            <a:fld id="{DF22D75F-3A4D-4FB0-89BF-F60F428DF4C7}" type="datetime1">
              <a:rPr lang="en-US"/>
              <a:pPr lvl="0"/>
              <a:t>7/17/2026</a:t>
            </a:fld>
            <a:endParaRPr lang="en-US"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9A071498-FDBF-5F8F-1FB6-5E5894C226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482791" y="4902400"/>
            <a:ext cx="174897" cy="123114"/>
          </a:xfrm>
        </p:spPr>
        <p:txBody>
          <a:bodyPr lIns="0" tIns="0" rIns="0" bIns="0" anchorCtr="0"/>
          <a:lstStyle>
            <a:lvl1pPr algn="r">
              <a:defRPr lang="es-CO">
                <a:solidFill>
                  <a:srgbClr val="9FA3A8"/>
                </a:solidFill>
              </a:defRPr>
            </a:lvl1pPr>
          </a:lstStyle>
          <a:p>
            <a:pPr lvl="0"/>
            <a:fld id="{C5518856-5DA8-4AD5-A20B-06D68E94F761}" type="slidenum"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315067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28">
            <a:extLst>
              <a:ext uri="{FF2B5EF4-FFF2-40B4-BE49-F238E27FC236}">
                <a16:creationId xmlns:a16="http://schemas.microsoft.com/office/drawing/2014/main" id="{DA5A87CC-4605-5713-01C5-3B8E0788641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12724" y="863943"/>
            <a:ext cx="5518495" cy="1741200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b" anchorCtr="0" compatLnSpc="1">
            <a:normAutofit/>
          </a:bodyPr>
          <a:lstStyle/>
          <a:p>
            <a:pPr lvl="0"/>
            <a:endParaRPr lang="es-CO"/>
          </a:p>
        </p:txBody>
      </p:sp>
      <p:sp>
        <p:nvSpPr>
          <p:cNvPr id="3" name="Google Shape;126;p28">
            <a:extLst>
              <a:ext uri="{FF2B5EF4-FFF2-40B4-BE49-F238E27FC236}">
                <a16:creationId xmlns:a16="http://schemas.microsoft.com/office/drawing/2014/main" id="{0107AD8C-1D42-493F-D0B2-DEB6F4FAA8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812724" y="2658810"/>
            <a:ext cx="5518495" cy="596097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t" anchorCtr="0" compatLnSpc="1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Google Shape;127;p28">
            <a:extLst>
              <a:ext uri="{FF2B5EF4-FFF2-40B4-BE49-F238E27FC236}">
                <a16:creationId xmlns:a16="http://schemas.microsoft.com/office/drawing/2014/main" id="{FA4FD286-70CF-993A-D4A9-AC2B23B9D80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4482791" y="4902400"/>
            <a:ext cx="174897" cy="177302"/>
          </a:xfrm>
          <a:prstGeom prst="rect">
            <a:avLst/>
          </a:prstGeom>
          <a:noFill/>
          <a:ln>
            <a:noFill/>
          </a:ln>
        </p:spPr>
        <p:txBody>
          <a:bodyPr vert="horz" wrap="square" lIns="26773" tIns="26773" rIns="26773" bIns="26773" anchor="t" anchorCtr="1" compatLnSpc="1">
            <a:sp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800" b="0" i="0" u="none" strike="noStrike" kern="0" cap="none" spc="0" baseline="0">
                <a:solidFill>
                  <a:srgbClr val="000000"/>
                </a:solidFill>
                <a:uFillTx/>
                <a:latin typeface="Helvetica Neue Light"/>
                <a:ea typeface="Helvetica Neue Light"/>
                <a:cs typeface="Helvetica Neue Light"/>
              </a:defRPr>
            </a:lvl1pPr>
          </a:lstStyle>
          <a:p>
            <a:pPr lvl="0"/>
            <a:fld id="{AFBB0A48-950D-4389-BBD7-8AAF17428D98}" type="slidenum"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 marL="0" marR="0" lvl="0" indent="0" algn="l" defTabSz="914400" rtl="0" fontAlgn="auto" hangingPunct="1">
        <a:lnSpc>
          <a:spcPct val="140000"/>
        </a:lnSpc>
        <a:spcBef>
          <a:spcPts val="0"/>
        </a:spcBef>
        <a:spcAft>
          <a:spcPts val="0"/>
        </a:spcAft>
        <a:buNone/>
        <a:tabLst/>
        <a:defRPr lang="es-CO" sz="900" b="0" i="0" u="none" strike="noStrike" kern="0" cap="none" spc="0" baseline="0">
          <a:solidFill>
            <a:srgbClr val="656D78"/>
          </a:solidFill>
          <a:uFillTx/>
          <a:latin typeface="Montserrat"/>
          <a:ea typeface="Montserrat"/>
          <a:cs typeface="Montserrat"/>
        </a:defRPr>
      </a:lvl1pPr>
    </p:titleStyle>
    <p:bodyStyle>
      <a:lvl1pPr marL="457200" marR="0" lvl="0" indent="-228600" algn="l" defTabSz="914400" rtl="0" fontAlgn="auto" hangingPunct="1">
        <a:lnSpc>
          <a:spcPct val="140000"/>
        </a:lnSpc>
        <a:spcBef>
          <a:spcPts val="0"/>
        </a:spcBef>
        <a:spcAft>
          <a:spcPts val="0"/>
        </a:spcAft>
        <a:buNone/>
        <a:tabLst/>
        <a:defRPr lang="es-CO" sz="900" b="0" i="0" u="none" strike="noStrike" kern="0" cap="none" spc="0" baseline="0">
          <a:solidFill>
            <a:srgbClr val="656D78"/>
          </a:solidFill>
          <a:uFillTx/>
          <a:latin typeface="Montserrat"/>
          <a:ea typeface="Montserrat"/>
          <a:cs typeface="Montserrat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09996DBB-12CE-D465-4132-727C7D6C2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F13E0F19-BD92-745C-AAA5-89703F8A7C08}"/>
              </a:ext>
            </a:extLst>
          </p:cNvPr>
          <p:cNvSpPr txBox="1"/>
          <p:nvPr/>
        </p:nvSpPr>
        <p:spPr>
          <a:xfrm>
            <a:off x="0" y="770157"/>
            <a:ext cx="97807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s-ES" sz="1600" b="1" dirty="0">
                <a:solidFill>
                  <a:srgbClr val="4A531E"/>
                </a:solidFill>
                <a:latin typeface="Roboto" pitchFamily="2" charset="0"/>
                <a:ea typeface="Roboto" pitchFamily="2" charset="0"/>
              </a:rPr>
              <a:t> </a:t>
            </a:r>
            <a:r>
              <a:rPr lang="es-ES" sz="1600" b="1" dirty="0">
                <a:latin typeface="Montserrat Black" pitchFamily="2" charset="0"/>
                <a:ea typeface="Roboto" pitchFamily="2" charset="0"/>
              </a:rPr>
              <a:t>PQRSD CABLE SEGUNDO TRIMESTRE 2026</a:t>
            </a:r>
            <a:endParaRPr lang="es-CO" sz="1600" b="1" dirty="0">
              <a:latin typeface="Montserrat Black" pitchFamily="2" charset="0"/>
              <a:ea typeface="Roboto" pitchFamily="2" charset="0"/>
            </a:endParaRP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9082B2A9-7B77-11FC-DBBA-B18CE489AD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4333409"/>
              </p:ext>
            </p:extLst>
          </p:nvPr>
        </p:nvGraphicFramePr>
        <p:xfrm>
          <a:off x="714408" y="1335381"/>
          <a:ext cx="3535970" cy="1284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5AC115BD-36D7-9CB6-9112-408A7FF70E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646411"/>
              </p:ext>
            </p:extLst>
          </p:nvPr>
        </p:nvGraphicFramePr>
        <p:xfrm>
          <a:off x="5252485" y="1108711"/>
          <a:ext cx="2759401" cy="173736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010295">
                  <a:extLst>
                    <a:ext uri="{9D8B030D-6E8A-4147-A177-3AD203B41FA5}">
                      <a16:colId xmlns:a16="http://schemas.microsoft.com/office/drawing/2014/main" val="2943698771"/>
                    </a:ext>
                  </a:extLst>
                </a:gridCol>
                <a:gridCol w="749106">
                  <a:extLst>
                    <a:ext uri="{9D8B030D-6E8A-4147-A177-3AD203B41FA5}">
                      <a16:colId xmlns:a16="http://schemas.microsoft.com/office/drawing/2014/main" val="4253288924"/>
                    </a:ext>
                  </a:extLst>
                </a:gridCol>
              </a:tblGrid>
              <a:tr h="230269"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Tipología</a:t>
                      </a:r>
                      <a:endParaRPr lang="es-CO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Cantidad</a:t>
                      </a:r>
                      <a:endParaRPr lang="es-CO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748787"/>
                  </a:ext>
                </a:extLst>
              </a:tr>
              <a:tr h="376803">
                <a:tc>
                  <a:txBody>
                    <a:bodyPr/>
                    <a:lstStyle/>
                    <a:p>
                      <a:r>
                        <a:rPr lang="es-ES" sz="1050" dirty="0"/>
                        <a:t>Temas administrativos TransMiCable</a:t>
                      </a:r>
                      <a:endParaRPr lang="es-ES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6</a:t>
                      </a:r>
                      <a:endParaRPr lang="es-CO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2192161"/>
                  </a:ext>
                </a:extLst>
              </a:tr>
              <a:tr h="376803">
                <a:tc>
                  <a:txBody>
                    <a:bodyPr/>
                    <a:lstStyle/>
                    <a:p>
                      <a:r>
                        <a:rPr lang="es-ES" sz="1050" dirty="0"/>
                        <a:t>Comportamiento Personal TransMiCable</a:t>
                      </a:r>
                      <a:endParaRPr lang="es-ES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5</a:t>
                      </a:r>
                      <a:endParaRPr lang="es-ES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5672394"/>
                  </a:ext>
                </a:extLst>
              </a:tr>
              <a:tr h="376803">
                <a:tc>
                  <a:txBody>
                    <a:bodyPr/>
                    <a:lstStyle/>
                    <a:p>
                      <a:r>
                        <a:rPr lang="es-ES" sz="1050" dirty="0"/>
                        <a:t>Comportamiento Personal del Sistema</a:t>
                      </a:r>
                      <a:endParaRPr lang="es-ES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dirty="0"/>
                        <a:t>1</a:t>
                      </a:r>
                      <a:endParaRPr lang="es-ES" sz="1050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96894"/>
                  </a:ext>
                </a:extLst>
              </a:tr>
              <a:tr h="230269">
                <a:tc>
                  <a:txBody>
                    <a:bodyPr/>
                    <a:lstStyle/>
                    <a:p>
                      <a:r>
                        <a:rPr lang="es-ES" sz="1050" b="1" dirty="0"/>
                        <a:t>Total</a:t>
                      </a:r>
                      <a:endParaRPr lang="es-CO" sz="1050" b="1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050" b="1" dirty="0"/>
                        <a:t>12</a:t>
                      </a:r>
                      <a:endParaRPr lang="es-ES" sz="1050" b="1" dirty="0">
                        <a:latin typeface="Tenorite" panose="00000500000000000000" pitchFamily="2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1590865"/>
                  </a:ext>
                </a:extLst>
              </a:tr>
            </a:tbl>
          </a:graphicData>
        </a:graphic>
      </p:graphicFrame>
      <p:sp>
        <p:nvSpPr>
          <p:cNvPr id="14" name="object 36">
            <a:extLst>
              <a:ext uri="{FF2B5EF4-FFF2-40B4-BE49-F238E27FC236}">
                <a16:creationId xmlns:a16="http://schemas.microsoft.com/office/drawing/2014/main" id="{8EEEC19F-BE9E-780E-952B-27C5CF4E5E18}"/>
              </a:ext>
            </a:extLst>
          </p:cNvPr>
          <p:cNvSpPr txBox="1"/>
          <p:nvPr/>
        </p:nvSpPr>
        <p:spPr>
          <a:xfrm>
            <a:off x="391357" y="2939356"/>
            <a:ext cx="8361286" cy="1731243"/>
          </a:xfrm>
          <a:prstGeom prst="rect">
            <a:avLst/>
          </a:prstGeom>
          <a:ln w="18288">
            <a:noFill/>
          </a:ln>
        </p:spPr>
        <p:txBody>
          <a:bodyPr vert="horz" wrap="square" lIns="0" tIns="25400" rIns="0" bIns="0" rtlCol="0">
            <a:spAutoFit/>
          </a:bodyPr>
          <a:lstStyle/>
          <a:p>
            <a:pPr marL="233679" indent="-177800" algn="just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33679" algn="l"/>
              </a:tabLst>
            </a:pP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Tiempos</a:t>
            </a:r>
            <a:r>
              <a:rPr lang="es-ES" sz="7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estimados de respuesta</a:t>
            </a:r>
            <a:r>
              <a:rPr lang="es-ES" sz="7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spc="-20" dirty="0">
                <a:latin typeface="Arial" panose="020B0604020202020204" pitchFamily="34" charset="0"/>
                <a:cs typeface="Arial" panose="020B0604020202020204" pitchFamily="34" charset="0"/>
              </a:rPr>
              <a:t>PQRSD:</a:t>
            </a:r>
            <a:r>
              <a:rPr lang="es-ES" sz="700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s-ES" sz="7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días.</a:t>
            </a:r>
            <a:r>
              <a:rPr lang="es-ES" sz="7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es-ES" sz="7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ley</a:t>
            </a:r>
            <a:r>
              <a:rPr lang="es-ES" sz="7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establece</a:t>
            </a:r>
            <a:r>
              <a:rPr lang="es-ES" sz="7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máximo</a:t>
            </a:r>
            <a:r>
              <a:rPr lang="es-ES" sz="7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es-ES" sz="7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spc="-10" dirty="0">
                <a:latin typeface="Arial" panose="020B0604020202020204" pitchFamily="34" charset="0"/>
                <a:cs typeface="Arial" panose="020B0604020202020204" pitchFamily="34" charset="0"/>
              </a:rPr>
              <a:t>días.</a:t>
            </a:r>
          </a:p>
          <a:p>
            <a:pPr marL="233679" indent="-177800" algn="just">
              <a:lnSpc>
                <a:spcPct val="100000"/>
              </a:lnSpc>
              <a:spcBef>
                <a:spcPts val="200"/>
              </a:spcBef>
              <a:buFont typeface="Arial MT"/>
              <a:buChar char="•"/>
              <a:tabLst>
                <a:tab pos="233679" algn="l"/>
              </a:tabLst>
            </a:pPr>
            <a:endParaRPr lang="es-E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679" indent="-177800" algn="just">
              <a:lnSpc>
                <a:spcPct val="100000"/>
              </a:lnSpc>
              <a:spcBef>
                <a:spcPts val="50"/>
              </a:spcBef>
              <a:buFont typeface="Arial MT"/>
              <a:buChar char="•"/>
              <a:tabLst>
                <a:tab pos="233679" algn="l"/>
              </a:tabLst>
            </a:pPr>
            <a:r>
              <a:rPr lang="es-ES" sz="700" spc="-10" dirty="0">
                <a:latin typeface="Arial" panose="020B0604020202020204" pitchFamily="34" charset="0"/>
                <a:cs typeface="Arial" panose="020B0604020202020204" pitchFamily="34" charset="0"/>
              </a:rPr>
              <a:t>PQRSD</a:t>
            </a:r>
            <a:r>
              <a:rPr lang="es-ES" sz="700" spc="-5" dirty="0">
                <a:latin typeface="Arial" panose="020B0604020202020204" pitchFamily="34" charset="0"/>
                <a:cs typeface="Arial" panose="020B0604020202020204" pitchFamily="34" charset="0"/>
              </a:rPr>
              <a:t> segundo trimestre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 2026</a:t>
            </a:r>
            <a:r>
              <a:rPr lang="es-ES" sz="700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spc="-55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s-ES" sz="700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700" dirty="0">
                <a:latin typeface="Arial" panose="020B0604020202020204" pitchFamily="34" charset="0"/>
                <a:cs typeface="Arial" panose="020B0604020202020204" pitchFamily="34" charset="0"/>
              </a:rPr>
              <a:t>se han recibido un total de 12 peticiones. Hasta la fecha, todas las solicitudes han sido atendidas y respondidas de manera oportuna, cumpliendo con los plazos establecidos por ley y teniendo en cuenta los siguientes criterios: calidez, claridad, coherencia, oportunidad y manejo del sistema .</a:t>
            </a:r>
          </a:p>
          <a:p>
            <a:pPr marL="55879" algn="just">
              <a:lnSpc>
                <a:spcPct val="100000"/>
              </a:lnSpc>
              <a:spcBef>
                <a:spcPts val="50"/>
              </a:spcBef>
              <a:tabLst>
                <a:tab pos="233679" algn="l"/>
              </a:tabLst>
            </a:pPr>
            <a:endParaRPr lang="es-ES" sz="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3679" indent="-177800" algn="just">
              <a:spcBef>
                <a:spcPts val="50"/>
              </a:spcBef>
              <a:buFont typeface="Arial MT"/>
              <a:buChar char="•"/>
              <a:tabLst>
                <a:tab pos="233679" algn="l"/>
              </a:tabLst>
            </a:pPr>
            <a:r>
              <a:rPr lang="es-ES" sz="7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Durante el segundo trimestre de 2026, las PQRSD fueron radicadas principalmente a través del canal Bogotá Te Escucha (42%), seguido del correo electrónico institucional (25%), el Punto de Atención Presencial (25%) y CRM TuLlave (8%), lo que evidencia una mayor utilización de los canales virtuales por parte de la ciudadanía, manteniéndose la atención presencial como un mecanismo relevante para la recepción de solicitudes. En cuanto a las tipologías, las PQRSD se concentraron en Temas Administrativos TransMiCable (50%), Comportamiento Personal TransMiCable (42%) y Comportamiento Personal del Sistema (8%), resultados que permitieron orientar las acciones de mejora hacia el fortalecimiento de los procesos administrativos, la calidad en la atención al usuario y la apropiación del Manual de la Comunidad Usuaria del SITP.</a:t>
            </a:r>
          </a:p>
          <a:p>
            <a:pPr marL="233679" indent="-177800" algn="just">
              <a:spcBef>
                <a:spcPts val="50"/>
              </a:spcBef>
              <a:buFont typeface="Arial MT"/>
              <a:buChar char="•"/>
              <a:tabLst>
                <a:tab pos="233679" algn="l"/>
              </a:tabLst>
            </a:pPr>
            <a:endParaRPr lang="es-ES" sz="700" dirty="0"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33679" indent="-177800" algn="just">
              <a:spcBef>
                <a:spcPts val="50"/>
              </a:spcBef>
              <a:buFont typeface="Arial MT"/>
              <a:buChar char="•"/>
              <a:tabLst>
                <a:tab pos="233679" algn="l"/>
              </a:tabLst>
            </a:pPr>
            <a:r>
              <a:rPr lang="es-ES" sz="7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 análisis de las PQRSD permitió identificar las principales oportunidades de mejora en los procesos administrativos y en la atención a la comunidad usuaria, orientando la implementación de estrategias pedagógicas y de fortalecimiento institucional. En este contexto, se desarrollaron las campañas “Escalera en Norma”, “La Rueda del Manual”, “Jugamos con el Manual” y “</a:t>
            </a:r>
            <a:r>
              <a:rPr lang="es-ES" sz="700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Rolidatos</a:t>
            </a:r>
            <a:r>
              <a:rPr lang="es-ES" sz="700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”, complementadas con la capacitación en “Diálogo Ciudadano”, acciones enfocadas en fortalecer la cultura de servicio, la apropiación del Manual de la Comunidad Usuaria del SITP, la comunicación asertiva y la mejora continua en la prestación del servicio, contribuyendo a una atención más cercana, respetuosa y orientada a las necesidades de la ciudadanía.</a:t>
            </a:r>
            <a:endParaRPr lang="es-ES" sz="7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A5D4CBE-A199-B755-6D96-75031F3A5520}"/>
              </a:ext>
            </a:extLst>
          </p:cNvPr>
          <p:cNvSpPr txBox="1"/>
          <p:nvPr/>
        </p:nvSpPr>
        <p:spPr>
          <a:xfrm>
            <a:off x="1879916" y="1201996"/>
            <a:ext cx="1884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/>
              <a:t>PQRSD Cable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7EE6A46-8329-8FA3-9B36-74A0920B4C91}"/>
              </a:ext>
            </a:extLst>
          </p:cNvPr>
          <p:cNvSpPr txBox="1"/>
          <p:nvPr/>
        </p:nvSpPr>
        <p:spPr>
          <a:xfrm>
            <a:off x="3790402" y="161086"/>
            <a:ext cx="167632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1200" b="1" spc="-10" dirty="0">
                <a:solidFill>
                  <a:schemeClr val="bg1"/>
                </a:solidFill>
                <a:latin typeface="Montserrat Medium" pitchFamily="2" charset="0"/>
                <a:cs typeface="Arial"/>
              </a:rPr>
              <a:t>UNIDAD CABLE</a:t>
            </a:r>
            <a:endParaRPr lang="es-CO" sz="1200" dirty="0">
              <a:solidFill>
                <a:schemeClr val="bg1"/>
              </a:solidFill>
              <a:latin typeface="Montserrat 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347257"/>
      </p:ext>
    </p:extLst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364</Words>
  <Application>Microsoft Office PowerPoint</Application>
  <PresentationFormat>Presentación en pantalla (16:9)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12" baseType="lpstr">
      <vt:lpstr>Aptos</vt:lpstr>
      <vt:lpstr>Arial</vt:lpstr>
      <vt:lpstr>Arial MT</vt:lpstr>
      <vt:lpstr>Calibri</vt:lpstr>
      <vt:lpstr>Helvetica Neue Light</vt:lpstr>
      <vt:lpstr>Montserrat</vt:lpstr>
      <vt:lpstr>Montserrat Black</vt:lpstr>
      <vt:lpstr>Montserrat Medium</vt:lpstr>
      <vt:lpstr>Roboto</vt:lpstr>
      <vt:lpstr>Tenorite</vt:lpstr>
      <vt:lpstr>White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Natalia Jaramillo</dc:creator>
  <cp:lastModifiedBy>Diana Carolina Forero Diaz</cp:lastModifiedBy>
  <cp:revision>37</cp:revision>
  <dcterms:modified xsi:type="dcterms:W3CDTF">2026-07-17T15:33:36Z</dcterms:modified>
</cp:coreProperties>
</file>